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40"/>
  </p:notesMasterIdLst>
  <p:sldIdLst>
    <p:sldId id="256" r:id="rId2"/>
    <p:sldId id="269" r:id="rId3"/>
    <p:sldId id="257" r:id="rId4"/>
    <p:sldId id="262" r:id="rId5"/>
    <p:sldId id="286" r:id="rId6"/>
    <p:sldId id="287" r:id="rId7"/>
    <p:sldId id="288" r:id="rId8"/>
    <p:sldId id="265" r:id="rId9"/>
    <p:sldId id="261" r:id="rId10"/>
    <p:sldId id="263" r:id="rId11"/>
    <p:sldId id="264" r:id="rId12"/>
    <p:sldId id="281" r:id="rId13"/>
    <p:sldId id="285" r:id="rId14"/>
    <p:sldId id="296" r:id="rId15"/>
    <p:sldId id="277" r:id="rId16"/>
    <p:sldId id="299" r:id="rId17"/>
    <p:sldId id="300" r:id="rId18"/>
    <p:sldId id="289" r:id="rId19"/>
    <p:sldId id="270" r:id="rId20"/>
    <p:sldId id="271" r:id="rId21"/>
    <p:sldId id="282" r:id="rId22"/>
    <p:sldId id="290" r:id="rId23"/>
    <p:sldId id="291" r:id="rId24"/>
    <p:sldId id="294" r:id="rId25"/>
    <p:sldId id="301" r:id="rId26"/>
    <p:sldId id="298" r:id="rId27"/>
    <p:sldId id="292" r:id="rId28"/>
    <p:sldId id="293" r:id="rId29"/>
    <p:sldId id="272" r:id="rId30"/>
    <p:sldId id="275" r:id="rId31"/>
    <p:sldId id="276" r:id="rId32"/>
    <p:sldId id="283" r:id="rId33"/>
    <p:sldId id="279" r:id="rId34"/>
    <p:sldId id="267" r:id="rId35"/>
    <p:sldId id="268" r:id="rId36"/>
    <p:sldId id="280" r:id="rId37"/>
    <p:sldId id="266" r:id="rId38"/>
    <p:sldId id="28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-285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1AA7D-34FE-415D-B592-BE52F43E6D85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2DF6D-43FD-418A-AFC8-13DC3BEEA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0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5FF7-164E-4FB3-8F5F-87F447AD3617}" type="datetime2">
              <a:rPr lang="en-US" smtClean="0"/>
              <a:t>Wednesday, February 06,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F3B1-0129-439F-83AC-A9C2254D58EF}" type="datetime2">
              <a:rPr lang="en-US" smtClean="0"/>
              <a:t>Wednesday, February 06,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FCA47-CCCD-4F27-AE5D-65243C898850}" type="datetime2">
              <a:rPr lang="en-US" smtClean="0"/>
              <a:t>Wednesday, February 06,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123E-B2B2-4CF0-B3EA-B1D89533966A}" type="datetime2">
              <a:rPr lang="en-US" smtClean="0"/>
              <a:t>Wednesday, February 06,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pPr algn="r"/>
            <a:endParaRPr lang="en-US" b="1" dirty="0" smtClean="0"/>
          </a:p>
          <a:p>
            <a:pPr algn="r"/>
            <a:r>
              <a:rPr lang="en-US" b="1" dirty="0" smtClean="0"/>
              <a:t>@m_nsiddique, @WebSciDL</a:t>
            </a:r>
            <a:endParaRPr lang="en-US" b="1" dirty="0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F0FEC-9224-4709-8015-D2AECA4B3087}" type="datetime2">
              <a:rPr lang="en-US" smtClean="0"/>
              <a:t>Wednesday, February 06,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0574B-5D19-46F1-B781-53379DDC088E}" type="datetime2">
              <a:rPr lang="en-US" smtClean="0"/>
              <a:t>Wednesday, February 06,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D3A5-6E9B-4D41-AE34-101F096DC5DC}" type="datetime2">
              <a:rPr lang="en-US" smtClean="0"/>
              <a:t>Wednesday, February 06,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2EF53-CC42-4B4F-90B8-EB595C46BE20}" type="datetime2">
              <a:rPr lang="en-US" smtClean="0"/>
              <a:t>Wednesday, February 06,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A3FE-9D3A-4613-9424-084AB95F333E}" type="datetime2">
              <a:rPr lang="en-US" smtClean="0"/>
              <a:t>Wednesday, February 06,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4FF-346C-4B68-ADAD-D03386153A04}" type="datetime2">
              <a:rPr lang="en-US" smtClean="0"/>
              <a:t>Wednesday, February 06,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271-7DB8-42CC-A85C-D4C01052A9B2}" type="datetime2">
              <a:rPr lang="en-US" smtClean="0"/>
              <a:t>Wednesday, February 06,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75E210E-5249-4C21-846C-CFC108F75D77}" type="datetime2">
              <a:rPr lang="en-US" smtClean="0"/>
              <a:t>Wednesday, February 06,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b="1" dirty="0" smtClean="0"/>
          </a:p>
          <a:p>
            <a:pPr algn="r"/>
            <a:r>
              <a:rPr lang="en-US" sz="1600" b="1" dirty="0" smtClean="0"/>
              <a:t>@m_nsiddique, @WebSciDL</a:t>
            </a:r>
            <a:endParaRPr lang="en-US" sz="1600" b="1" dirty="0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light/status/65688292992305971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60205000405/https:/twitter.com/Flight/status/656882929923059713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hyperlink" Target="https://web.archive.org/web/20180929210711/https:/twitter.com/RepDannyDavi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*/https:/twitter.com/m_nsiddiqu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*/https:/twitter.com/BreitbartNew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*/https:/twitter.com/realDonaldTrump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90202074656/https:/twitter.com/realDonaldTrump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90202054351/https:/twitter.com/realdonaldtrump/status/109142792747508531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asMudde/status/960546130684768256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News%20Article:%20https:/www.huffingtonpost.com/entry/breitbart-anti-muslim-tweet_us_5a78b426e4b0164659c70e15" TargetMode="Externa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reitbartNews/status/96056589033614950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70121171210/http:/twitter.com/realDonaldTrump/status/82285374104077107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theconversation.com/donald-trumps-tweets-are-now-presidential-records-71973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80205041213/http:/twitter.com/BreitbartNews/status/96035357358128332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duwsdl/MemGator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7089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ementoweb.org/guide/quick-intro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memgator.cs.odu.edu/api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s-dl.blogspot.com/2012/02/2012-02-11-losing-my-revolution-year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eb.archive.org/web/20180111162729/https:/twitter.com/BreitbartNew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LibertarianBlue/status/951465189161029632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LibertarianBlue/status/951578248986710016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s-dl.blogspot.com/2018/04/2018-04-23-grampa-whats-deleted-tweet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propublica.org/politwoop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jects.propublica.org/politwoops/tweet/105662638254815641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RepDannyDavis/status/105662758214853017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propublica.org/politwoops/tweet/91035294074925465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insider.com/twitter-bans-politwoops-diplotwoops-global-api-access-revoked-open-state-foundation-2015-8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light/status/65688292992305971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twitter.com/official/en_us/a/2015/holding-public-officials-accountable-with-twitter-and-politwoop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0"/>
            <a:ext cx="7848600" cy="1927225"/>
          </a:xfrm>
        </p:spPr>
        <p:txBody>
          <a:bodyPr/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>
                <a:latin typeface="Arial" pitchFamily="34" charset="0"/>
                <a:cs typeface="Arial" pitchFamily="34" charset="0"/>
              </a:rPr>
              <a:t>Grampa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, what's a deleted tweet?</a:t>
            </a:r>
            <a:br>
              <a:rPr lang="en-US" b="1" dirty="0">
                <a:latin typeface="Arial" pitchFamily="34" charset="0"/>
                <a:cs typeface="Arial" pitchFamily="34" charset="0"/>
              </a:rPr>
            </a:b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505200"/>
            <a:ext cx="6400800" cy="17526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Mohammed Nauman Siddique</a:t>
            </a:r>
          </a:p>
          <a:p>
            <a:pPr algn="ctr" fontAlgn="base"/>
            <a:r>
              <a:rPr lang="en-US" dirty="0" smtClean="0"/>
              <a:t>Web </a:t>
            </a:r>
            <a:r>
              <a:rPr lang="en-US" dirty="0"/>
              <a:t>Archiving </a:t>
            </a:r>
            <a:r>
              <a:rPr lang="en-US" dirty="0" smtClean="0"/>
              <a:t>Forensics (CS 895) </a:t>
            </a:r>
          </a:p>
          <a:p>
            <a:pPr algn="ctr" fontAlgn="base"/>
            <a:r>
              <a:rPr lang="en-US" dirty="0" smtClean="0"/>
              <a:t>Spring,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20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Flight handle is gone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" y="2133600"/>
            <a:ext cx="8908592" cy="339856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10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twitter.com/Flight/status/656882929923059713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53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No worries web archives come to the rescue</a:t>
            </a:r>
            <a:endParaRPr lang="en-US" sz="3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245"/>
            <a:ext cx="8229600" cy="426671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11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https://web.archive.org/web/20160205000405/https://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twitter.com/Flight/status/656882929923059713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>
            <a:spLocks noGrp="1"/>
          </p:cNvSpPr>
          <p:nvPr>
            <p:ph type="title"/>
          </p:nvPr>
        </p:nvSpPr>
        <p:spPr>
          <a:xfrm>
            <a:off x="457200" y="431308"/>
            <a:ext cx="8229600" cy="99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200"/>
              <a:t>Web archives include social media too</a:t>
            </a:r>
            <a:endParaRPr sz="3200"/>
          </a:p>
        </p:txBody>
      </p:sp>
      <p:pic>
        <p:nvPicPr>
          <p:cNvPr id="181" name="Google Shape;181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6745" y="1463032"/>
            <a:ext cx="1170530" cy="125057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>
            <a:spLocks noGrp="1"/>
          </p:cNvSpPr>
          <p:nvPr>
            <p:ph type="ftr" idx="11"/>
          </p:nvPr>
        </p:nvSpPr>
        <p:spPr>
          <a:xfrm>
            <a:off x="3429000" y="18289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@m_nsiddique, @WebSciDL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sldNum" idx="12"/>
          </p:nvPr>
        </p:nvSpPr>
        <p:spPr>
          <a:xfrm>
            <a:off x="7620000" y="18289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84" name="Google Shape;184;p22" descr="F:\Fall2018\WSDL\AUT_PPT\download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2110" y="2908866"/>
            <a:ext cx="760072" cy="93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 descr="F:\Fall2018\WSDL\AUT_PPT\Captur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1546" y="4204337"/>
            <a:ext cx="1034000" cy="126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 descr="F:\Fall2018\WSDL\AUT_PPT\QlVQwm-X_400x400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8746" y="5471651"/>
            <a:ext cx="1066800" cy="131149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https://web.archive.org/web/20180929210711/https:/twitter.com/RepDannyDavis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F:\Fall2018\WSDL\AUT_PPT\WebArchive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032" y="2286000"/>
            <a:ext cx="682831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4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Nauman, you are not archived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1" y="1600200"/>
            <a:ext cx="8567218" cy="469190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Google Shape;187;p22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web.archive.org/web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/*/https://twitter.com/m_nsiddique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33800" y="3124200"/>
            <a:ext cx="2590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2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@</a:t>
            </a:r>
            <a:r>
              <a:rPr lang="en-US" dirty="0" err="1" smtClean="0"/>
              <a:t>BreitbartNews</a:t>
            </a:r>
            <a:r>
              <a:rPr lang="en-US" dirty="0" smtClean="0"/>
              <a:t> is well archived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1150"/>
            <a:ext cx="8229600" cy="43949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web.archive.org/web/*/https://twitter.com/BreitbartNews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68329" y="3276600"/>
            <a:ext cx="2743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6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@</a:t>
            </a:r>
            <a:r>
              <a:rPr lang="en-US" sz="3400" dirty="0" err="1" smtClean="0"/>
              <a:t>realDonaldTrump</a:t>
            </a:r>
            <a:r>
              <a:rPr lang="en-US" sz="3400" dirty="0" smtClean="0"/>
              <a:t> is very heavily archived</a:t>
            </a:r>
            <a:endParaRPr lang="en-US" sz="3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28800"/>
            <a:ext cx="8677558" cy="449248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https://web.archive.org/web/*/https://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twitter.com/realDonaldTrump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52800" y="3200400"/>
            <a:ext cx="2895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9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 smtClean="0"/>
              <a:t>Archival captures for top </a:t>
            </a:r>
            <a:r>
              <a:rPr lang="en-US" sz="2300" dirty="0"/>
              <a:t>level </a:t>
            </a:r>
            <a:r>
              <a:rPr lang="en-US" sz="2300" dirty="0" smtClean="0"/>
              <a:t>pages </a:t>
            </a:r>
            <a:r>
              <a:rPr lang="en-US" sz="2300" dirty="0"/>
              <a:t>have </a:t>
            </a:r>
            <a:r>
              <a:rPr lang="en-US" sz="2300" dirty="0" smtClean="0"/>
              <a:t>approximately 20 tweets</a:t>
            </a:r>
            <a:endParaRPr lang="en-US" sz="23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7126"/>
            <a:ext cx="8229600" cy="454294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Google Shape;108;p14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https://web.archive.org/web/20190202074656/https:/twitter.com/realDonaldTrump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102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 Ids are just a single tweet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9311"/>
            <a:ext cx="8229600" cy="457857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Google Shape;108;p14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https://web.archive.org/web/20190202054351/https://twitter.com/realdonaldtrump/status/1091427927475085312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863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enough to take screenshots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33302"/>
            <a:ext cx="3540445" cy="504369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Google Shape;108;p14"/>
          <p:cNvSpPr txBox="1"/>
          <p:nvPr/>
        </p:nvSpPr>
        <p:spPr>
          <a:xfrm>
            <a:off x="68826" y="6400800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https://</a:t>
            </a:r>
            <a:r>
              <a:rPr lang="en-US" sz="1200" u="sng" dirty="0" smtClean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twitter.com/CasMudde/status/960546130684768256</a:t>
            </a:r>
            <a:endParaRPr lang="en-US" sz="12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lvl="0" algn="ctr"/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30" y="2438400"/>
            <a:ext cx="4978679" cy="21957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87443" y="4969358"/>
            <a:ext cx="4363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News Article: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5"/>
              </a:rPr>
              <a:t>https://</a:t>
            </a:r>
            <a:r>
              <a:rPr lang="en-US" sz="1200" u="sng" dirty="0" smtClean="0">
                <a:solidFill>
                  <a:schemeClr val="hlink"/>
                </a:solidFill>
                <a:ea typeface="Arial"/>
                <a:cs typeface="Arial"/>
                <a:sym typeface="Arial"/>
                <a:hlinkClick r:id="rId5"/>
              </a:rPr>
              <a:t>www.huffingtonpost.com/entry/</a:t>
            </a:r>
          </a:p>
          <a:p>
            <a:r>
              <a:rPr lang="en-US" sz="1200" u="sng" dirty="0" smtClean="0">
                <a:solidFill>
                  <a:schemeClr val="hlink"/>
                </a:solidFill>
                <a:ea typeface="Arial"/>
                <a:cs typeface="Arial"/>
                <a:sym typeface="Arial"/>
                <a:hlinkClick r:id="rId5"/>
              </a:rPr>
              <a:t>breitbart-anti-muslim-tweet_us_5a78b426e4b0164659c70e15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568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457200" y="431308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200"/>
              <a:t>Monday Morning Quarterbacking</a:t>
            </a:r>
            <a:endParaRPr sz="3200"/>
          </a:p>
        </p:txBody>
      </p:sp>
      <p:sp>
        <p:nvSpPr>
          <p:cNvPr id="106" name="Google Shape;106;p14"/>
          <p:cNvSpPr txBox="1">
            <a:spLocks noGrp="1"/>
          </p:cNvSpPr>
          <p:nvPr>
            <p:ph type="ftr" idx="11"/>
          </p:nvPr>
        </p:nvSpPr>
        <p:spPr>
          <a:xfrm>
            <a:off x="3429000" y="18289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@m_nsiddique, @WebSciDL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107" name="Google Shape;107;p14"/>
          <p:cNvSpPr txBox="1">
            <a:spLocks noGrp="1"/>
          </p:cNvSpPr>
          <p:nvPr>
            <p:ph type="sldNum" idx="12"/>
          </p:nvPr>
        </p:nvSpPr>
        <p:spPr>
          <a:xfrm>
            <a:off x="7620000" y="18289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https://twitter.com/BreitbartNews/status/960565890336149504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4" y="1828800"/>
            <a:ext cx="8553536" cy="4405170"/>
          </a:xfrm>
        </p:spPr>
      </p:pic>
    </p:spTree>
    <p:extLst>
      <p:ext uri="{BB962C8B-B14F-4D97-AF65-F5344CB8AC3E}">
        <p14:creationId xmlns:p14="http://schemas.microsoft.com/office/powerpoint/2010/main" val="198073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457200" y="431308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000" dirty="0"/>
              <a:t>Presidential tweets are now </a:t>
            </a:r>
            <a:r>
              <a:rPr lang="en-US" sz="3000" dirty="0" smtClean="0"/>
              <a:t>government </a:t>
            </a:r>
            <a:r>
              <a:rPr lang="en-US" sz="3000" dirty="0"/>
              <a:t>records</a:t>
            </a:r>
            <a:endParaRPr sz="3000" dirty="0"/>
          </a:p>
        </p:txBody>
      </p:sp>
      <p:sp>
        <p:nvSpPr>
          <p:cNvPr id="133" name="Google Shape;133;p17"/>
          <p:cNvSpPr txBox="1">
            <a:spLocks noGrp="1"/>
          </p:cNvSpPr>
          <p:nvPr>
            <p:ph type="ftr" idx="11"/>
          </p:nvPr>
        </p:nvSpPr>
        <p:spPr>
          <a:xfrm>
            <a:off x="3429000" y="18289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@m_nsiddique, @WebSciDL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7620000" y="18289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228600" y="6290444"/>
            <a:ext cx="8915400" cy="567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https://web.archive.org/web/20170121171210/http:/twitter.com/realDonaldTrump/status/822853741040771072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News Article: </a:t>
            </a:r>
            <a:r>
              <a:rPr lang="en-US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https://theconversation.com/donald-trumps-tweets-are-now-presidential-records-71973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0" y="1600200"/>
            <a:ext cx="8478840" cy="4375081"/>
          </a:xfrm>
        </p:spPr>
      </p:pic>
    </p:spTree>
    <p:extLst>
      <p:ext uri="{BB962C8B-B14F-4D97-AF65-F5344CB8AC3E}">
        <p14:creationId xmlns:p14="http://schemas.microsoft.com/office/powerpoint/2010/main" val="7482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457200" y="431308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200" dirty="0"/>
              <a:t>Penalty: Unsportsmanlike conduct</a:t>
            </a:r>
            <a:endParaRPr sz="3200" dirty="0"/>
          </a:p>
        </p:txBody>
      </p:sp>
      <p:sp>
        <p:nvSpPr>
          <p:cNvPr id="115" name="Google Shape;115;p15"/>
          <p:cNvSpPr txBox="1">
            <a:spLocks noGrp="1"/>
          </p:cNvSpPr>
          <p:nvPr>
            <p:ph type="ftr" idx="11"/>
          </p:nvPr>
        </p:nvSpPr>
        <p:spPr>
          <a:xfrm>
            <a:off x="3429000" y="18289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@m_nsiddique, @WebSciDL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7620000" y="18289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https://web.archive.org/web/20180205041213/http:/twitter.com/BreitbartNews/status/960353573581283329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7" y="1828800"/>
            <a:ext cx="8501085" cy="4430511"/>
          </a:xfrm>
        </p:spPr>
      </p:pic>
    </p:spTree>
    <p:extLst>
      <p:ext uri="{BB962C8B-B14F-4D97-AF65-F5344CB8AC3E}">
        <p14:creationId xmlns:p14="http://schemas.microsoft.com/office/powerpoint/2010/main" val="99382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How did we find the deleted tweets?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Twitter API to fetch recent 3200 tweets</a:t>
            </a:r>
          </a:p>
          <a:p>
            <a:endParaRPr lang="en-US" dirty="0" smtClean="0"/>
          </a:p>
          <a:p>
            <a:r>
              <a:rPr lang="en-US" dirty="0" smtClean="0"/>
              <a:t>Tweets spanned from Oct 22, 2017 to Feb 18, 2018</a:t>
            </a:r>
          </a:p>
          <a:p>
            <a:endParaRPr lang="en-US" dirty="0" smtClean="0"/>
          </a:p>
          <a:p>
            <a:r>
              <a:rPr lang="en-US" dirty="0" smtClean="0"/>
              <a:t>Used Memgator, memento </a:t>
            </a:r>
            <a:r>
              <a:rPr lang="en-US" dirty="0"/>
              <a:t>a</a:t>
            </a:r>
            <a:r>
              <a:rPr lang="en-US" dirty="0" smtClean="0"/>
              <a:t>ggregator service to fetch mementos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3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100" dirty="0" smtClean="0"/>
              <a:t>Code to fetch recent tweets using Python-Twitter API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import twitter</a:t>
            </a:r>
          </a:p>
          <a:p>
            <a:pPr marL="0" indent="0">
              <a:buNone/>
            </a:pP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api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twitter.Api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consumer_key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xxxxxx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',</a:t>
            </a:r>
          </a:p>
          <a:p>
            <a:pPr marL="0" indent="0">
              <a:buNone/>
            </a:pP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800" spc="-150" dirty="0" err="1" smtClean="0">
                <a:latin typeface="Courier New" pitchFamily="49" charset="0"/>
                <a:cs typeface="Courier New" pitchFamily="49" charset="0"/>
              </a:rPr>
              <a:t>consumer_secret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xxxxxx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',</a:t>
            </a:r>
          </a:p>
          <a:p>
            <a:pPr marL="0" indent="0">
              <a:buNone/>
            </a:pP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800" spc="-150" dirty="0" err="1" smtClean="0">
                <a:latin typeface="Courier New" pitchFamily="49" charset="0"/>
                <a:cs typeface="Courier New" pitchFamily="49" charset="0"/>
              </a:rPr>
              <a:t>access_token_key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xxxxxx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',</a:t>
            </a:r>
          </a:p>
          <a:p>
            <a:pPr marL="0" indent="0">
              <a:buNone/>
            </a:pP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800" spc="-150" dirty="0" err="1" smtClean="0">
                <a:latin typeface="Courier New" pitchFamily="49" charset="0"/>
                <a:cs typeface="Courier New" pitchFamily="49" charset="0"/>
              </a:rPr>
              <a:t>access_token_secret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xxxxxx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',</a:t>
            </a:r>
          </a:p>
          <a:p>
            <a:pPr marL="0" indent="0">
              <a:buNone/>
            </a:pP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800" spc="-150" dirty="0" err="1" smtClean="0">
                <a:latin typeface="Courier New" pitchFamily="49" charset="0"/>
                <a:cs typeface="Courier New" pitchFamily="49" charset="0"/>
              </a:rPr>
              <a:t>sleep_on_rate_limit</a:t>
            </a:r>
            <a:r>
              <a:rPr lang="en-US" sz="1800" spc="-150" dirty="0" smtClean="0">
                <a:latin typeface="Courier New" pitchFamily="49" charset="0"/>
                <a:cs typeface="Courier New" pitchFamily="49" charset="0"/>
              </a:rPr>
              <a:t>=True)                      </a:t>
            </a:r>
            <a:endParaRPr lang="en-US" sz="1800" spc="-15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twitter_response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spc="-150" dirty="0" err="1" smtClean="0">
                <a:latin typeface="Courier New" pitchFamily="49" charset="0"/>
                <a:cs typeface="Courier New" pitchFamily="49" charset="0"/>
              </a:rPr>
              <a:t>api.GetUserTimeline</a:t>
            </a:r>
            <a:r>
              <a:rPr lang="en-US" sz="1800" spc="-15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spc="-150" dirty="0" err="1" smtClean="0">
                <a:latin typeface="Courier New" pitchFamily="49" charset="0"/>
                <a:cs typeface="Courier New" pitchFamily="49" charset="0"/>
              </a:rPr>
              <a:t>screen_name</a:t>
            </a:r>
            <a:r>
              <a:rPr lang="en-US" sz="1800" spc="-15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800" spc="-150" dirty="0" err="1" smtClean="0">
                <a:latin typeface="Courier New" pitchFamily="49" charset="0"/>
                <a:cs typeface="Courier New" pitchFamily="49" charset="0"/>
              </a:rPr>
              <a:t>screen_name</a:t>
            </a:r>
            <a:r>
              <a:rPr lang="en-US" sz="1800" spc="-150" dirty="0" smtClean="0">
                <a:latin typeface="Courier New" pitchFamily="49" charset="0"/>
                <a:cs typeface="Courier New" pitchFamily="49" charset="0"/>
              </a:rPr>
              <a:t>	, 	count=200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include_rts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=True)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6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4400" dirty="0" smtClean="0"/>
              <a:t>Run</a:t>
            </a:r>
            <a:r>
              <a:rPr lang="en-US" sz="4400" dirty="0"/>
              <a:t> </a:t>
            </a:r>
            <a:r>
              <a:rPr lang="en-US" sz="4400" dirty="0" err="1" smtClean="0"/>
              <a:t>MemGator</a:t>
            </a:r>
            <a:r>
              <a:rPr lang="en-US" sz="4400" dirty="0"/>
              <a:t> locally</a:t>
            </a:r>
            <a:r>
              <a:rPr lang="en-US" b="1" dirty="0"/>
              <a:t> 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$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memgator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contimeout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=10s --agent=XXXXXX server 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MemGator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1.0-rc7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_____                  _______       __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/     \  _____  _____  / _____/______/  |___________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/  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\/  __ \/     \/  \  ___\__  \   _/ _ \_   _ \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/   | |   \  ___/  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\   \_\  \/ __ |  | |_| |  | \/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\__/___\__/\____\__|_|__/\_______/_____|__|\___/|__|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TimeMap   : http://localhost:1208/timemap/{FORMAT}/{URI-R}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TimeGate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: http://localhost:1208/timegate/{URI-R} [Accept-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Memento   : http://localhost:1208/memento[/{FORMAT}|proxy]/{DATETIME}/{URI-R}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 FORMAT          =&gt;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link|json|cdxj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 DATETIME        =&gt; YYYY[MM[DD[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[mm[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]]]]]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 Accept-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=&gt; Header in RFC1123 format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Google Shape;117;p15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2"/>
              </a:rPr>
              <a:t>github.com/oduwsdl/MemGator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84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TimeGate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33600"/>
            <a:ext cx="7249537" cy="359142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Google Shape;117;p15"/>
          <p:cNvSpPr txBox="1"/>
          <p:nvPr/>
        </p:nvSpPr>
        <p:spPr>
          <a:xfrm>
            <a:off x="191729" y="6331132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RFC: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https://tools.ietf.org/html/rfc7089</a:t>
            </a:r>
            <a:endParaRPr lang="en-US" sz="12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4"/>
              </a:rPr>
              <a:t>http://mementoweb.org/guide/quick-intro/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346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981200"/>
            <a:ext cx="8839200" cy="4495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msiddique@atria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:~$ curl -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https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://memgator.cs.odu.edu/timemap/link/http://example.org/index.html</a:t>
            </a:r>
          </a:p>
          <a:p>
            <a:pPr marL="0" indent="0">
              <a:buNone/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HTTP/1.1 200 OK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: application/link-format</a:t>
            </a:r>
          </a:p>
          <a:p>
            <a:pPr marL="0" indent="0">
              <a:buNone/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Date: Wed, 06 Feb 2019 18:46:16 GMT</a:t>
            </a:r>
          </a:p>
          <a:p>
            <a:pPr marL="0" indent="0">
              <a:buNone/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X-Generator: MemGator:1.0-rc7</a:t>
            </a:r>
          </a:p>
          <a:p>
            <a:pPr marL="0" indent="0">
              <a:buNone/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X-Memento-Count: 93</a:t>
            </a:r>
          </a:p>
          <a:p>
            <a:pPr marL="0" indent="0">
              <a:buNone/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Transfer-Encoding: chunked</a:t>
            </a:r>
          </a:p>
          <a:p>
            <a:pPr marL="0" indent="0">
              <a:buNone/>
            </a:pPr>
            <a:endParaRPr lang="en-US" sz="15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&lt;http://example.org/index.html&gt;;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5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original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&lt;https://memgator.cs.odu.edu/timemap/link/http://example.org/index.html&gt;;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="self"; type="application/link-format",</a:t>
            </a:r>
          </a:p>
          <a:p>
            <a:pPr marL="0" indent="0">
              <a:buNone/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&lt;http://web.archive.org/web/20021016101337/http://www.example.org:80/index.html&gt;;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5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first memento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";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="Wed, 16 Oct 2002 10:13:37 GMT",</a:t>
            </a:r>
          </a:p>
          <a:p>
            <a:pPr marL="0" indent="0">
              <a:buNone/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&lt;http://web.archive.org/web/20031207031049/http://www.example.org:80/index.html&gt;;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5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memento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";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="Sun, 07 Dec 2003 03:10:49 GMT",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….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http://web.archive.org/web/20190131051056/http://www.example.org/index.html&gt;;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5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last memento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";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="Thu, 31 Jan 2019 05:10:56 GMT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",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2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with TimeMap and </a:t>
            </a:r>
            <a:r>
              <a:rPr lang="en-US" dirty="0" err="1" smtClean="0"/>
              <a:t>TimeGate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05000"/>
            <a:ext cx="8568861" cy="410468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Google Shape;117;p15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memgator.cs.odu.edu/api.html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924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dirty="0" smtClean="0"/>
              <a:t>Code </a:t>
            </a:r>
            <a:r>
              <a:rPr lang="en-US" sz="3600" dirty="0"/>
              <a:t>to fetch TimeMap for any </a:t>
            </a:r>
            <a:r>
              <a:rPr lang="en-US" sz="3600" dirty="0" smtClean="0"/>
              <a:t>Twitter </a:t>
            </a:r>
            <a:r>
              <a:rPr lang="en-US" sz="3600" dirty="0"/>
              <a:t>handle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"http://localhost:1208/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/"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data_format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cdxj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command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data_format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+ "/http://twitter.com/&lt;screen-name&gt;" + 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response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requests.get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(command)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2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Code </a:t>
            </a:r>
            <a:r>
              <a:rPr lang="en-US" dirty="0"/>
              <a:t>to parse </a:t>
            </a:r>
            <a:r>
              <a:rPr lang="en-US" dirty="0" smtClean="0"/>
              <a:t>tweet-related information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import bs4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soup = bs4.BeautifulSoup(open(&lt;HTML representation of Memento&gt;),"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html.parser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match_tweet_div_tag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soup.select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('div.js-stream-tweet')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for tag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match_tweet_div_tag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tag.has_attr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("data-tweet-id"):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# Get Tweet id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...........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# Parse tweets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match_timeline_tweets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tag.select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('p.js-tweet-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text.tweet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-text')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...........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# Parse tweet timestamps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match_tweet_timestamp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tag.find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("span", {"class": 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-short-timestamp"})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...........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0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Analysis of Breitbart News Deleted Tweets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 the 22 deleted tweets, 20 </a:t>
            </a:r>
            <a:r>
              <a:rPr lang="en-US" dirty="0"/>
              <a:t>were of the form where Breitbart News retweeted someone's tweet but the original tweet was lost.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Of </a:t>
            </a:r>
            <a:r>
              <a:rPr lang="en-US" dirty="0"/>
              <a:t>those 20 tweets, 18 were from two affiliates of Breitbart News, </a:t>
            </a:r>
            <a:r>
              <a:rPr lang="en-US" dirty="0" smtClean="0"/>
              <a:t>@</a:t>
            </a:r>
            <a:r>
              <a:rPr lang="en-US" dirty="0" err="1" smtClean="0"/>
              <a:t>NolteNC</a:t>
            </a:r>
            <a:r>
              <a:rPr lang="en-US" dirty="0" smtClean="0"/>
              <a:t> and</a:t>
            </a:r>
            <a:r>
              <a:rPr lang="en-US" dirty="0"/>
              <a:t> </a:t>
            </a:r>
            <a:r>
              <a:rPr lang="en-US" dirty="0" smtClean="0"/>
              <a:t>@carney. </a:t>
            </a:r>
            <a:r>
              <a:rPr lang="en-US" dirty="0"/>
              <a:t>Therefore, we decided to have a look at both the accounts to determine the reason for their deleted tweets.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4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cs typeface="Arial" pitchFamily="34" charset="0"/>
              </a:rPr>
              <a:t>11% of the </a:t>
            </a:r>
            <a:r>
              <a:rPr lang="en-US" sz="2600" dirty="0" smtClean="0">
                <a:cs typeface="Arial" pitchFamily="34" charset="0"/>
              </a:rPr>
              <a:t>social media resources </a:t>
            </a:r>
            <a:r>
              <a:rPr lang="en-US" sz="2600" dirty="0">
                <a:cs typeface="Arial" pitchFamily="34" charset="0"/>
              </a:rPr>
              <a:t>are lost in their first </a:t>
            </a:r>
            <a:r>
              <a:rPr lang="en-US" sz="2600" dirty="0" smtClean="0">
                <a:cs typeface="Arial" pitchFamily="34" charset="0"/>
              </a:rPr>
              <a:t>year</a:t>
            </a:r>
            <a:endParaRPr lang="en-US" sz="2600" dirty="0"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r"/>
            <a:endParaRPr lang="en-US" b="1" dirty="0" smtClean="0"/>
          </a:p>
          <a:p>
            <a:pPr lvl="0" algn="r"/>
            <a:r>
              <a:rPr lang="en-US" b="1" dirty="0" smtClean="0"/>
              <a:t>@</a:t>
            </a:r>
            <a:r>
              <a:rPr lang="en-US" b="1" dirty="0"/>
              <a:t>m_nsiddique, @WebSciDL</a:t>
            </a:r>
            <a:endParaRPr lang="en-US" b="1" dirty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3399" y="6165502"/>
            <a:ext cx="8261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Source: SalahEldeen </a:t>
            </a:r>
            <a:r>
              <a:rPr lang="en-US" sz="1200" dirty="0"/>
              <a:t>H.M., Nelson M.L. (2012) Losing My Revolution: How Many Resources Shared on Social Media Have Been </a:t>
            </a:r>
            <a:r>
              <a:rPr lang="en-US" sz="1200" dirty="0" smtClean="0"/>
              <a:t>Lost?. </a:t>
            </a:r>
            <a:r>
              <a:rPr lang="en-US" sz="1200" dirty="0"/>
              <a:t>TPDL 2012</a:t>
            </a:r>
            <a:r>
              <a:rPr lang="en-US" sz="1200" dirty="0" smtClean="0"/>
              <a:t>. </a:t>
            </a:r>
            <a:r>
              <a:rPr lang="en-US" sz="1200" dirty="0"/>
              <a:t>Springer, Berlin, </a:t>
            </a:r>
            <a:r>
              <a:rPr lang="en-US" sz="1200" dirty="0" smtClean="0"/>
              <a:t>Heidelberg</a:t>
            </a:r>
          </a:p>
          <a:p>
            <a:pPr algn="ctr"/>
            <a:r>
              <a:rPr lang="en-US" sz="1200" dirty="0" smtClean="0"/>
              <a:t>Blog Link: </a:t>
            </a:r>
            <a:r>
              <a:rPr lang="en-US" sz="1200" dirty="0">
                <a:hlinkClick r:id="rId2"/>
              </a:rPr>
              <a:t>http://ws-dl.blogspot.com/2012/02/2012-02-11-losing-my-revolution-year.html</a:t>
            </a:r>
            <a:endParaRPr lang="en-US" sz="1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752600"/>
            <a:ext cx="6248400" cy="4286536"/>
          </a:xfrm>
        </p:spPr>
      </p:pic>
    </p:spTree>
    <p:extLst>
      <p:ext uri="{BB962C8B-B14F-4D97-AF65-F5344CB8AC3E}">
        <p14:creationId xmlns:p14="http://schemas.microsoft.com/office/powerpoint/2010/main" val="251064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Unretweeted tweet by Breitbart News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Google Shape;117;p15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2"/>
              </a:rPr>
              <a:t>web.archive.org/web/20180111162729/https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:/twitter.com/BreitbartNews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90" y="1600200"/>
            <a:ext cx="8637772" cy="4511225"/>
          </a:xfrm>
        </p:spPr>
      </p:pic>
    </p:spTree>
    <p:extLst>
      <p:ext uri="{BB962C8B-B14F-4D97-AF65-F5344CB8AC3E}">
        <p14:creationId xmlns:p14="http://schemas.microsoft.com/office/powerpoint/2010/main" val="292912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Live Tweet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" y="1905000"/>
            <a:ext cx="8509317" cy="442649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Google Shape;117;p15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twitter.com/LibertarianBlue/status/951465189161029632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779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Breitbart News retweets another tweet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8464568" cy="474508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Google Shape;117;p15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twitter.com/LibertarianBlue/status/951578248986710016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472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on </a:t>
            </a:r>
            <a:r>
              <a:rPr lang="en-US" dirty="0"/>
              <a:t>@</a:t>
            </a:r>
            <a:r>
              <a:rPr lang="en-US" dirty="0" smtClean="0"/>
              <a:t>carney and @</a:t>
            </a:r>
            <a:r>
              <a:rPr lang="en-US" dirty="0" err="1" smtClean="0"/>
              <a:t>NolteNC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Mementos fetched between Nov 3, 2017 and Feb 17, 2018 </a:t>
            </a:r>
          </a:p>
          <a:p>
            <a:r>
              <a:rPr lang="en-US" dirty="0" smtClean="0"/>
              <a:t>Low number of mementos for @carney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NolteNC</a:t>
            </a:r>
            <a:r>
              <a:rPr lang="en-US" dirty="0" smtClean="0"/>
              <a:t> had 169 live tweets and 3569 deleted tweets</a:t>
            </a:r>
          </a:p>
          <a:p>
            <a:r>
              <a:rPr lang="en-US" dirty="0" smtClean="0"/>
              <a:t>Fetched live tweets using Twitter API for both accounts for over two weeks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1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Tweets older than a week on </a:t>
            </a:r>
            <a:r>
              <a:rPr lang="en-US" sz="2400" dirty="0" smtClean="0"/>
              <a:t>Tuesday </a:t>
            </a:r>
            <a:r>
              <a:rPr lang="en-US" sz="2400" dirty="0"/>
              <a:t>and </a:t>
            </a:r>
            <a:r>
              <a:rPr lang="en-US" sz="2400" dirty="0" smtClean="0"/>
              <a:t>Saturday </a:t>
            </a:r>
            <a:r>
              <a:rPr lang="en-US" sz="2400" dirty="0"/>
              <a:t>are deleted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50" y="1600200"/>
            <a:ext cx="7345449" cy="506615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4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Tweets older than a week on Wednesday and Saturday are deleted</a:t>
            </a:r>
            <a:endParaRPr lang="en-US" sz="2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91" y="1600199"/>
            <a:ext cx="7462209" cy="508831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4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1000s of deleted tweets, it seemed unlikely that he was manually deleting tweets. </a:t>
            </a:r>
          </a:p>
          <a:p>
            <a:endParaRPr lang="en-US" dirty="0"/>
          </a:p>
          <a:p>
            <a:r>
              <a:rPr lang="en-US" dirty="0"/>
              <a:t>We have all the reasons to believe that </a:t>
            </a:r>
            <a:r>
              <a:rPr lang="en-US" dirty="0" smtClean="0"/>
              <a:t>@carney </a:t>
            </a:r>
            <a:r>
              <a:rPr lang="en-US" dirty="0"/>
              <a:t>and </a:t>
            </a:r>
            <a:r>
              <a:rPr lang="en-US" dirty="0" smtClean="0"/>
              <a:t>@</a:t>
            </a:r>
            <a:r>
              <a:rPr lang="en-US" dirty="0" err="1" smtClean="0"/>
              <a:t>NolteNC</a:t>
            </a:r>
            <a:r>
              <a:rPr lang="en-US" dirty="0" smtClean="0"/>
              <a:t> </a:t>
            </a:r>
            <a:r>
              <a:rPr lang="en-US" dirty="0"/>
              <a:t>deleted tweets automatically using some tweet deletion service. 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Deletion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7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It is not </a:t>
            </a:r>
            <a:r>
              <a:rPr lang="en-US" dirty="0"/>
              <a:t>enough to make screen shots of controversial </a:t>
            </a:r>
            <a:r>
              <a:rPr lang="en-US" dirty="0" smtClean="0"/>
              <a:t>tweets,</a:t>
            </a:r>
            <a:r>
              <a:rPr lang="en-US" dirty="0"/>
              <a:t> </a:t>
            </a:r>
            <a:r>
              <a:rPr lang="en-US" dirty="0" smtClean="0"/>
              <a:t>rather we </a:t>
            </a:r>
            <a:r>
              <a:rPr lang="en-US" dirty="0" smtClean="0"/>
              <a:t>need to push it to the </a:t>
            </a:r>
            <a:r>
              <a:rPr lang="en-US" dirty="0"/>
              <a:t>web archives </a:t>
            </a:r>
            <a:r>
              <a:rPr lang="en-US" dirty="0" smtClean="0"/>
              <a:t>for </a:t>
            </a:r>
            <a:r>
              <a:rPr lang="en-US" dirty="0"/>
              <a:t>longer retention capability than </a:t>
            </a:r>
            <a:r>
              <a:rPr lang="en-US" dirty="0" smtClean="0"/>
              <a:t>our personal </a:t>
            </a:r>
            <a:r>
              <a:rPr lang="en-US" dirty="0"/>
              <a:t>archives</a:t>
            </a:r>
            <a:r>
              <a:rPr lang="en-US" dirty="0" smtClean="0"/>
              <a:t>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For finding deleted tweets, web </a:t>
            </a:r>
            <a:r>
              <a:rPr lang="en-US" dirty="0"/>
              <a:t>archives work effectively for popular accounts </a:t>
            </a:r>
            <a:r>
              <a:rPr lang="en-US" dirty="0" smtClean="0"/>
              <a:t>but </a:t>
            </a:r>
            <a:r>
              <a:rPr lang="en-US" dirty="0"/>
              <a:t>for less popular accounts </a:t>
            </a:r>
            <a:r>
              <a:rPr lang="en-US" dirty="0" smtClean="0"/>
              <a:t>this </a:t>
            </a:r>
            <a:r>
              <a:rPr lang="en-US" dirty="0"/>
              <a:t>approach </a:t>
            </a:r>
            <a:r>
              <a:rPr lang="en-US" dirty="0" smtClean="0"/>
              <a:t>might </a:t>
            </a:r>
            <a:r>
              <a:rPr lang="en-US" dirty="0"/>
              <a:t>not work</a:t>
            </a:r>
            <a:r>
              <a:rPr lang="en-US" dirty="0" smtClean="0"/>
              <a:t>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For finding deleted tweets, top level page works better than individual Tweet Id URLs.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Most deletions for Breitbart News come from automatic deletion of tweets by some of  its correspondents.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9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read more on the blog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://ws-dl.blogspot.com/2018/04/2018-04-23-grampa-whats-deleted-tweet.html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3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457200" y="431308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600" dirty="0"/>
              <a:t>Politwoops: Tracks deleted tweets by public officials</a:t>
            </a:r>
            <a:endParaRPr sz="2600" dirty="0"/>
          </a:p>
        </p:txBody>
      </p:sp>
      <p:sp>
        <p:nvSpPr>
          <p:cNvPr id="163" name="Google Shape;163;p20"/>
          <p:cNvSpPr txBox="1">
            <a:spLocks noGrp="1"/>
          </p:cNvSpPr>
          <p:nvPr>
            <p:ph type="ftr" idx="11"/>
          </p:nvPr>
        </p:nvSpPr>
        <p:spPr>
          <a:xfrm>
            <a:off x="3429000" y="18289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@m_nsiddique, @WebSciDL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64" name="Google Shape;164;p20"/>
          <p:cNvSpPr txBox="1">
            <a:spLocks noGrp="1"/>
          </p:cNvSpPr>
          <p:nvPr>
            <p:ph type="sldNum" idx="12"/>
          </p:nvPr>
        </p:nvSpPr>
        <p:spPr>
          <a:xfrm>
            <a:off x="7620000" y="18289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5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https://projects.propublica.org/politwoops/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32" y="1828800"/>
            <a:ext cx="8558336" cy="4402880"/>
          </a:xfrm>
        </p:spPr>
      </p:pic>
    </p:spTree>
    <p:extLst>
      <p:ext uri="{BB962C8B-B14F-4D97-AF65-F5344CB8AC3E}">
        <p14:creationId xmlns:p14="http://schemas.microsoft.com/office/powerpoint/2010/main" val="298954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6" y="1981200"/>
            <a:ext cx="8723378" cy="4038600"/>
          </a:xfrm>
        </p:spPr>
      </p:pic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457200" y="431308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200"/>
              <a:t>The best way to find a typo is to hit send</a:t>
            </a:r>
            <a:endParaRPr sz="3200"/>
          </a:p>
        </p:txBody>
      </p:sp>
      <p:sp>
        <p:nvSpPr>
          <p:cNvPr id="143" name="Google Shape;143;p18"/>
          <p:cNvSpPr txBox="1">
            <a:spLocks noGrp="1"/>
          </p:cNvSpPr>
          <p:nvPr>
            <p:ph type="ftr" idx="11"/>
          </p:nvPr>
        </p:nvSpPr>
        <p:spPr>
          <a:xfrm>
            <a:off x="3429000" y="18289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@m_nsiddique, @WebSciDL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44" name="Google Shape;144;p18"/>
          <p:cNvSpPr txBox="1">
            <a:spLocks noGrp="1"/>
          </p:cNvSpPr>
          <p:nvPr>
            <p:ph type="sldNum" idx="12"/>
          </p:nvPr>
        </p:nvSpPr>
        <p:spPr>
          <a:xfrm>
            <a:off x="7620000" y="18289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https://projects.propublica.org/politwoops/tweet/1056626382548156416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1828800" y="4900566"/>
            <a:ext cx="457200" cy="281034"/>
          </a:xfrm>
          <a:prstGeom prst="rect">
            <a:avLst/>
          </a:prstGeom>
          <a:noFill/>
          <a:ln w="264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62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69" y="1731292"/>
            <a:ext cx="8464861" cy="4300089"/>
          </a:xfrm>
        </p:spPr>
      </p:pic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457200" y="431308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200"/>
              <a:t>Fixing typos only introduces more typos</a:t>
            </a:r>
            <a:endParaRPr sz="3200"/>
          </a:p>
        </p:txBody>
      </p:sp>
      <p:sp>
        <p:nvSpPr>
          <p:cNvPr id="153" name="Google Shape;153;p19"/>
          <p:cNvSpPr txBox="1">
            <a:spLocks noGrp="1"/>
          </p:cNvSpPr>
          <p:nvPr>
            <p:ph type="ftr" idx="11"/>
          </p:nvPr>
        </p:nvSpPr>
        <p:spPr>
          <a:xfrm>
            <a:off x="3429000" y="18289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@m_nsiddique, @WebSciDL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7620000" y="18289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55" name="Google Shape;155;p19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https://twitter.com/RepDannyDavis/status/1056627582148530177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5590253" y="3147966"/>
            <a:ext cx="505747" cy="281034"/>
          </a:xfrm>
          <a:prstGeom prst="rect">
            <a:avLst/>
          </a:prstGeom>
          <a:noFill/>
          <a:ln w="264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424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Unretweeted after a year!!!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1200"/>
            <a:ext cx="8458200" cy="3935652"/>
          </a:xfrm>
        </p:spPr>
      </p:pic>
      <p:sp>
        <p:nvSpPr>
          <p:cNvPr id="9" name="Google Shape;155;p19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projects.propublica.org/politwoops/tweet/910352940749254657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779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revoked access to Politwoops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57400"/>
            <a:ext cx="8769363" cy="35890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8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0613" y="6360628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https://www.businessinsider.com/twitter-bans-politwoops-diplotwoops-global-api-access-revoked-open-state-foundation-2015-8/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103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Politwoops resumes after 6 months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9797"/>
            <a:ext cx="8229600" cy="425760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9</a:t>
            </a:fld>
            <a:endParaRPr lang="en-US"/>
          </a:p>
        </p:txBody>
      </p:sp>
      <p:sp>
        <p:nvSpPr>
          <p:cNvPr id="7" name="Rectangle 6">
            <a:hlinkClick r:id="rId3"/>
          </p:cNvPr>
          <p:cNvSpPr/>
          <p:nvPr/>
        </p:nvSpPr>
        <p:spPr>
          <a:xfrm>
            <a:off x="2667000" y="5638800"/>
            <a:ext cx="39624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3400" y="5067285"/>
            <a:ext cx="1950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Tweet is deleted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81200" y="5423408"/>
            <a:ext cx="685800" cy="43078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4"/>
              </a:rPr>
              <a:t>blog.twitter.com/official/en_us/a/2015/holding-public-officials-accountable-with-twitter-and-politwoops.html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197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939</TotalTime>
  <Words>1166</Words>
  <Application>Microsoft Office PowerPoint</Application>
  <PresentationFormat>On-screen Show (4:3)</PresentationFormat>
  <Paragraphs>256</Paragraphs>
  <Slides>38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Clarity</vt:lpstr>
      <vt:lpstr>      Grampa, what's a deleted tweet? </vt:lpstr>
      <vt:lpstr>Presidential tweets are now government records</vt:lpstr>
      <vt:lpstr>11% of the social media resources are lost in their first year</vt:lpstr>
      <vt:lpstr>Politwoops: Tracks deleted tweets by public officials</vt:lpstr>
      <vt:lpstr>The best way to find a typo is to hit send</vt:lpstr>
      <vt:lpstr>Fixing typos only introduces more typos</vt:lpstr>
      <vt:lpstr>Unretweeted after a year!!!</vt:lpstr>
      <vt:lpstr>Twitter revoked access to Politwoops</vt:lpstr>
      <vt:lpstr>Politwoops resumes after 6 months</vt:lpstr>
      <vt:lpstr>Flight handle is gone</vt:lpstr>
      <vt:lpstr>No worries web archives come to the rescue</vt:lpstr>
      <vt:lpstr>Web archives include social media too</vt:lpstr>
      <vt:lpstr>Nauman, you are not archived</vt:lpstr>
      <vt:lpstr>@BreitbartNews is well archived </vt:lpstr>
      <vt:lpstr>@realDonaldTrump is very heavily archived</vt:lpstr>
      <vt:lpstr>Archival captures for top level pages have approximately 20 tweets</vt:lpstr>
      <vt:lpstr>Tweet Ids are just a single tweet</vt:lpstr>
      <vt:lpstr>Not enough to take screenshots</vt:lpstr>
      <vt:lpstr>Monday Morning Quarterbacking</vt:lpstr>
      <vt:lpstr>Penalty: Unsportsmanlike conduct</vt:lpstr>
      <vt:lpstr>How did we find the deleted tweets?</vt:lpstr>
      <vt:lpstr> Code to fetch recent tweets using Python-Twitter API </vt:lpstr>
      <vt:lpstr> Run MemGator locally  </vt:lpstr>
      <vt:lpstr>TimeGate </vt:lpstr>
      <vt:lpstr>TimeMap</vt:lpstr>
      <vt:lpstr>Play with TimeMap and TimeGate</vt:lpstr>
      <vt:lpstr> Code to fetch TimeMap for any Twitter handle </vt:lpstr>
      <vt:lpstr> Code to parse tweet-related information </vt:lpstr>
      <vt:lpstr>Analysis of Breitbart News Deleted Tweets</vt:lpstr>
      <vt:lpstr>Unretweeted tweet by Breitbart News </vt:lpstr>
      <vt:lpstr>Original Live Tweet</vt:lpstr>
      <vt:lpstr>Breitbart News retweets another tweet</vt:lpstr>
      <vt:lpstr>Analysis on @carney and @NolteNC</vt:lpstr>
      <vt:lpstr>Tweets older than a week on Tuesday and Saturday are deleted</vt:lpstr>
      <vt:lpstr>Tweets older than a week on Wednesday and Saturday are deleted</vt:lpstr>
      <vt:lpstr>Deletion Behavior</vt:lpstr>
      <vt:lpstr>Take Away</vt:lpstr>
      <vt:lpstr>You can read more on the blog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Grampa, what's a deleted tweet?</dc:title>
  <dc:creator>nauman</dc:creator>
  <cp:lastModifiedBy>nauman</cp:lastModifiedBy>
  <cp:revision>42</cp:revision>
  <dcterms:created xsi:type="dcterms:W3CDTF">2019-02-04T07:39:11Z</dcterms:created>
  <dcterms:modified xsi:type="dcterms:W3CDTF">2019-02-06T18:52:44Z</dcterms:modified>
</cp:coreProperties>
</file>